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8DD78D4-9602-46CE-872F-82051EF5F0CB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BF160C-24D4-4201-A5BF-4EBAE96C52B8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Cálculo</a:t>
            </a:r>
            <a:r>
              <a:rPr lang="en-US" dirty="0" smtClean="0"/>
              <a:t> </a:t>
            </a:r>
            <a:r>
              <a:rPr lang="en-US" dirty="0" err="1" smtClean="0"/>
              <a:t>relacional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Uma fórmula é definida, de forma recursiva, por uma ou mais fórmulas atômicas, </a:t>
            </a:r>
            <a:r>
              <a:rPr lang="en-US" dirty="0" err="1" smtClean="0"/>
              <a:t>conectadas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operadores</a:t>
            </a:r>
            <a:r>
              <a:rPr lang="en-US" dirty="0" smtClean="0"/>
              <a:t> </a:t>
            </a:r>
            <a:r>
              <a:rPr lang="en-US" dirty="0" err="1" smtClean="0"/>
              <a:t>lógicos</a:t>
            </a:r>
            <a:r>
              <a:rPr lang="en-US" dirty="0" smtClean="0"/>
              <a:t> (AND, OR, NOT), </a:t>
            </a:r>
            <a:r>
              <a:rPr lang="en-US" dirty="0" err="1" smtClean="0"/>
              <a:t>como</a:t>
            </a:r>
            <a:r>
              <a:rPr lang="en-US" dirty="0" smtClean="0"/>
              <a:t> segue:</a:t>
            </a:r>
          </a:p>
          <a:p>
            <a:r>
              <a:rPr lang="en-US" dirty="0" smtClean="0"/>
              <a:t>1-)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fórmula</a:t>
            </a:r>
            <a:r>
              <a:rPr lang="en-US" dirty="0" smtClean="0"/>
              <a:t> </a:t>
            </a:r>
            <a:r>
              <a:rPr lang="en-US" dirty="0" err="1" smtClean="0"/>
              <a:t>atômica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pt-BR" dirty="0" smtClean="0"/>
              <a:t>2-) Se F1 e F2 são fórmulas atômicas, então (F1 AND F2), (F1 OR F2), NOT (F1) e NOT (F2) também o são, tendo seus valores verdade derivados a partir de F1 e F2, da </a:t>
            </a:r>
            <a:r>
              <a:rPr lang="en-US" dirty="0" err="1" smtClean="0"/>
              <a:t>seguinte</a:t>
            </a:r>
            <a:r>
              <a:rPr lang="en-US" dirty="0" smtClean="0"/>
              <a:t> forma:</a:t>
            </a:r>
          </a:p>
          <a:p>
            <a:pPr lvl="1"/>
            <a:r>
              <a:rPr lang="pt-BR" dirty="0" smtClean="0"/>
              <a:t>a-) (F1 AND F2) será TRUE apenas se ambos, F1 e F2, forem TRUE;</a:t>
            </a:r>
          </a:p>
          <a:p>
            <a:pPr lvl="1"/>
            <a:r>
              <a:rPr lang="pt-BR" dirty="0" smtClean="0"/>
              <a:t>b-) (F1 OR F2) será TRUE quando uma das duas fórmulas F1 e F2, for </a:t>
            </a:r>
            <a:r>
              <a:rPr lang="en-US" dirty="0" smtClean="0"/>
              <a:t>TRUE;</a:t>
            </a:r>
          </a:p>
          <a:p>
            <a:pPr lvl="1"/>
            <a:r>
              <a:rPr lang="en-US" dirty="0" smtClean="0"/>
              <a:t>c-) NOT(F1) </a:t>
            </a:r>
            <a:r>
              <a:rPr lang="en-US" dirty="0" err="1" smtClean="0"/>
              <a:t>será</a:t>
            </a:r>
            <a:r>
              <a:rPr lang="en-US" dirty="0" smtClean="0"/>
              <a:t> TRUE </a:t>
            </a:r>
            <a:r>
              <a:rPr lang="en-US" dirty="0" err="1" smtClean="0"/>
              <a:t>quando</a:t>
            </a:r>
            <a:r>
              <a:rPr lang="en-US" dirty="0" smtClean="0"/>
              <a:t> F1 for FALSE;</a:t>
            </a:r>
          </a:p>
          <a:p>
            <a:pPr lvl="1"/>
            <a:r>
              <a:rPr lang="en-US" dirty="0" smtClean="0"/>
              <a:t>d-) NOT(F2) </a:t>
            </a:r>
            <a:r>
              <a:rPr lang="en-US" dirty="0" err="1" smtClean="0"/>
              <a:t>será</a:t>
            </a:r>
            <a:r>
              <a:rPr lang="en-US" dirty="0" smtClean="0"/>
              <a:t> TRUE </a:t>
            </a:r>
            <a:r>
              <a:rPr lang="en-US" dirty="0" err="1" smtClean="0"/>
              <a:t>quando</a:t>
            </a:r>
            <a:r>
              <a:rPr lang="en-US" dirty="0" smtClean="0"/>
              <a:t> F2 for FALSE.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3-) Se F1 é uma fórmula atômica, então (∃ t2)(F1) também o é, e seu valor verdade apenas será TRUE se a fórmula F for avaliada como verdadeira para pelo menos uma </a:t>
            </a:r>
            <a:r>
              <a:rPr lang="pt-BR" dirty="0" err="1" smtClean="0"/>
              <a:t>tupla</a:t>
            </a:r>
            <a:r>
              <a:rPr lang="pt-BR" dirty="0" smtClean="0"/>
              <a:t> atribuída para ocorrências livres de t em F.</a:t>
            </a:r>
          </a:p>
          <a:p>
            <a:endParaRPr lang="pt-BR" dirty="0" smtClean="0"/>
          </a:p>
          <a:p>
            <a:r>
              <a:rPr lang="pt-BR" dirty="0" smtClean="0"/>
              <a:t>4-) Se F1 é uma fórmula atômica, então (∀ t)(F1) também o é, e seu valor verdade apenas será TRUE se a fórmula F for avaliada como verdadeira para todas as </a:t>
            </a:r>
            <a:r>
              <a:rPr lang="pt-BR" dirty="0" err="1" smtClean="0"/>
              <a:t>tuplas</a:t>
            </a:r>
            <a:r>
              <a:rPr lang="pt-BR" dirty="0" smtClean="0"/>
              <a:t> atribuídas para ocorrências livres de t em F.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exemplos de consultas em CRT: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1-) Encontre todos os empregados cujos salários estejam acima de R$3.500,00.</a:t>
            </a:r>
          </a:p>
          <a:p>
            <a:r>
              <a:rPr lang="en-US" dirty="0" smtClean="0"/>
              <a:t>{t | EMPREGADO(t) AND </a:t>
            </a:r>
            <a:r>
              <a:rPr lang="en-US" dirty="0" err="1" smtClean="0"/>
              <a:t>t.SALARIO</a:t>
            </a:r>
            <a:r>
              <a:rPr lang="en-US" dirty="0" smtClean="0"/>
              <a:t> &gt; 3500}</a:t>
            </a:r>
          </a:p>
          <a:p>
            <a:endParaRPr lang="en-US" dirty="0" smtClean="0"/>
          </a:p>
          <a:p>
            <a:r>
              <a:rPr lang="pt-BR" dirty="0" smtClean="0"/>
              <a:t>2-) Dê apenas os nomes e sobrenomes dos empregados cujos salários estejam acima de </a:t>
            </a:r>
            <a:r>
              <a:rPr lang="en-US" dirty="0" smtClean="0"/>
              <a:t>R$3.500,00.</a:t>
            </a:r>
          </a:p>
          <a:p>
            <a:r>
              <a:rPr lang="en-US" dirty="0" smtClean="0"/>
              <a:t>{</a:t>
            </a:r>
            <a:r>
              <a:rPr lang="en-US" dirty="0" err="1" smtClean="0"/>
              <a:t>t.NOME</a:t>
            </a:r>
            <a:r>
              <a:rPr lang="en-US" dirty="0" smtClean="0"/>
              <a:t>, </a:t>
            </a:r>
            <a:r>
              <a:rPr lang="en-US" dirty="0" err="1" smtClean="0"/>
              <a:t>t.SOBRENOME</a:t>
            </a:r>
            <a:r>
              <a:rPr lang="en-US" dirty="0" smtClean="0"/>
              <a:t> | EMPREGADO(t) AND </a:t>
            </a:r>
            <a:r>
              <a:rPr lang="en-US" dirty="0" err="1" smtClean="0"/>
              <a:t>t.SALARIO</a:t>
            </a:r>
            <a:r>
              <a:rPr lang="en-US" dirty="0" smtClean="0"/>
              <a:t> &gt; 3500}</a:t>
            </a:r>
          </a:p>
          <a:p>
            <a:endParaRPr lang="en-US" dirty="0" smtClean="0"/>
          </a:p>
          <a:p>
            <a:r>
              <a:rPr lang="pt-BR" dirty="0" smtClean="0"/>
              <a:t>3-) Selecione o nome e o endereço dos empregados que trabalham para o departamento de </a:t>
            </a:r>
            <a:r>
              <a:rPr lang="en-US" dirty="0" smtClean="0"/>
              <a:t>‘</a:t>
            </a:r>
            <a:r>
              <a:rPr lang="en-US" dirty="0" err="1" smtClean="0"/>
              <a:t>Informática</a:t>
            </a:r>
            <a:r>
              <a:rPr lang="en-US" dirty="0" smtClean="0"/>
              <a:t>’.</a:t>
            </a:r>
          </a:p>
          <a:p>
            <a:endParaRPr lang="en-US" dirty="0" smtClean="0"/>
          </a:p>
          <a:p>
            <a:r>
              <a:rPr lang="pt-BR" dirty="0" smtClean="0"/>
              <a:t>{t.NOME, t.SOBRENOME, </a:t>
            </a:r>
            <a:r>
              <a:rPr lang="pt-BR" dirty="0" err="1" smtClean="0"/>
              <a:t>t.</a:t>
            </a:r>
            <a:r>
              <a:rPr lang="pt-BR" dirty="0" smtClean="0"/>
              <a:t>ENDERECO | EMPREGADO(t) AND (∃ D) </a:t>
            </a:r>
            <a:r>
              <a:rPr lang="en-US" dirty="0" smtClean="0"/>
              <a:t>(DEPARTAMENTO (d) AND </a:t>
            </a:r>
            <a:r>
              <a:rPr lang="en-US" dirty="0" err="1" smtClean="0"/>
              <a:t>d.NOMED</a:t>
            </a:r>
            <a:r>
              <a:rPr lang="en-US" dirty="0" smtClean="0"/>
              <a:t> = ‘</a:t>
            </a:r>
            <a:r>
              <a:rPr lang="en-US" dirty="0" err="1" smtClean="0"/>
              <a:t>Informática</a:t>
            </a:r>
            <a:r>
              <a:rPr lang="en-US" dirty="0" smtClean="0"/>
              <a:t>’ AND </a:t>
            </a:r>
            <a:r>
              <a:rPr lang="en-US" dirty="0" err="1" smtClean="0"/>
              <a:t>d.NUMERODEP</a:t>
            </a:r>
            <a:r>
              <a:rPr lang="en-US" dirty="0" smtClean="0"/>
              <a:t> = t.NUD)}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exemplos de consultas em CRT: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2000" dirty="0" smtClean="0"/>
              <a:t>4-) Para cada projeto localizado em ‘São Paulo’, liste o número do mesmo, o nome do departamento proponente, bem como sobrenome, data de nascimento e endereço do gerente </a:t>
            </a:r>
            <a:r>
              <a:rPr lang="en-US" sz="2000" dirty="0" err="1" smtClean="0"/>
              <a:t>responsável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{</a:t>
            </a:r>
            <a:r>
              <a:rPr lang="en-US" sz="2000" dirty="0" err="1" smtClean="0"/>
              <a:t>p.NUMEROP</a:t>
            </a:r>
            <a:r>
              <a:rPr lang="en-US" sz="2000" dirty="0" smtClean="0"/>
              <a:t>, </a:t>
            </a:r>
            <a:r>
              <a:rPr lang="en-US" sz="2000" dirty="0" err="1" smtClean="0"/>
              <a:t>p.NUMD</a:t>
            </a:r>
            <a:r>
              <a:rPr lang="en-US" sz="2000" dirty="0" smtClean="0"/>
              <a:t>, </a:t>
            </a:r>
            <a:r>
              <a:rPr lang="en-US" sz="2000" dirty="0" err="1" smtClean="0"/>
              <a:t>m.SOBRENOME</a:t>
            </a:r>
            <a:r>
              <a:rPr lang="en-US" sz="2000" dirty="0" smtClean="0"/>
              <a:t>, </a:t>
            </a:r>
            <a:r>
              <a:rPr lang="en-US" sz="2000" dirty="0" err="1" smtClean="0"/>
              <a:t>m.DATANASCIMENTO</a:t>
            </a:r>
            <a:r>
              <a:rPr lang="en-US" sz="2000" dirty="0" smtClean="0"/>
              <a:t>, </a:t>
            </a:r>
            <a:r>
              <a:rPr lang="en-US" sz="2000" dirty="0" err="1" smtClean="0"/>
              <a:t>m.ENDERECO</a:t>
            </a:r>
            <a:r>
              <a:rPr lang="en-US" sz="2000" dirty="0" smtClean="0"/>
              <a:t> | </a:t>
            </a:r>
            <a:r>
              <a:rPr lang="pt-BR" sz="2000" dirty="0" smtClean="0"/>
              <a:t>PROJETO(p) AND EMPREGADO(m) AND </a:t>
            </a:r>
            <a:r>
              <a:rPr lang="pt-BR" sz="2000" dirty="0" err="1" smtClean="0"/>
              <a:t>p.</a:t>
            </a:r>
            <a:r>
              <a:rPr lang="pt-BR" sz="2000" dirty="0" smtClean="0"/>
              <a:t>LOCALIZACAO = ‘São Paulo’ AND ((∃ </a:t>
            </a:r>
            <a:r>
              <a:rPr lang="en-US" sz="2000" dirty="0" smtClean="0"/>
              <a:t>d) (DEPARTAMENTO(d) AND </a:t>
            </a:r>
            <a:r>
              <a:rPr lang="en-US" sz="2000" dirty="0" err="1" smtClean="0"/>
              <a:t>p.NUMD</a:t>
            </a:r>
            <a:r>
              <a:rPr lang="en-US" sz="2000" dirty="0" smtClean="0"/>
              <a:t> = </a:t>
            </a:r>
            <a:r>
              <a:rPr lang="en-US" sz="2000" dirty="0" err="1" smtClean="0"/>
              <a:t>d.NUMERODEP</a:t>
            </a:r>
            <a:r>
              <a:rPr lang="en-US" sz="2000" dirty="0" smtClean="0"/>
              <a:t> AND </a:t>
            </a:r>
            <a:r>
              <a:rPr lang="en-US" sz="2000" dirty="0" err="1" smtClean="0"/>
              <a:t>d.NSSGER</a:t>
            </a:r>
            <a:r>
              <a:rPr lang="en-US" sz="2000" dirty="0" smtClean="0"/>
              <a:t> = m.NSS) )}</a:t>
            </a:r>
          </a:p>
          <a:p>
            <a:endParaRPr lang="en-US" sz="2000" dirty="0" smtClean="0"/>
          </a:p>
          <a:p>
            <a:r>
              <a:rPr lang="pt-BR" sz="2000" dirty="0" smtClean="0"/>
              <a:t>5-) Encontre os nomes dos empregados que trabalham em todos os projetos controlados pelo departamento de número 5.</a:t>
            </a:r>
          </a:p>
          <a:p>
            <a:r>
              <a:rPr lang="pt-BR" sz="2000" dirty="0" smtClean="0"/>
              <a:t>{</a:t>
            </a:r>
            <a:r>
              <a:rPr lang="pt-BR" sz="2000" dirty="0" err="1" smtClean="0"/>
              <a:t>e.</a:t>
            </a:r>
            <a:r>
              <a:rPr lang="pt-BR" sz="2000" dirty="0" smtClean="0"/>
              <a:t>SOBRENOME, </a:t>
            </a:r>
            <a:r>
              <a:rPr lang="pt-BR" sz="2000" dirty="0" err="1" smtClean="0"/>
              <a:t>e.</a:t>
            </a:r>
            <a:r>
              <a:rPr lang="pt-BR" sz="2000" dirty="0" smtClean="0"/>
              <a:t>NOME | EMPREGADO(e) AND ((∀ x) NOT(PROJETO(x)) OR </a:t>
            </a:r>
            <a:r>
              <a:rPr lang="en-US" sz="2000" dirty="0" smtClean="0"/>
              <a:t>NOT(</a:t>
            </a:r>
            <a:r>
              <a:rPr lang="en-US" sz="2000" dirty="0" err="1" smtClean="0"/>
              <a:t>x.NUMD</a:t>
            </a:r>
            <a:r>
              <a:rPr lang="en-US" sz="2000" dirty="0" smtClean="0"/>
              <a:t> = 5) OR ((∃ w) (TRABALHA_EM(w) AND </a:t>
            </a:r>
            <a:r>
              <a:rPr lang="en-US" sz="2000" dirty="0" err="1" smtClean="0"/>
              <a:t>w.NSSE</a:t>
            </a:r>
            <a:r>
              <a:rPr lang="en-US" sz="2000" dirty="0" smtClean="0"/>
              <a:t> = </a:t>
            </a:r>
            <a:r>
              <a:rPr lang="en-US" sz="2000" dirty="0" err="1" smtClean="0"/>
              <a:t>e.NUMEROP</a:t>
            </a:r>
            <a:r>
              <a:rPr lang="en-US" sz="2000" dirty="0" smtClean="0"/>
              <a:t> AND </a:t>
            </a:r>
            <a:r>
              <a:rPr lang="en-US" sz="2000" dirty="0" err="1" smtClean="0"/>
              <a:t>x.NUMEROP</a:t>
            </a:r>
            <a:r>
              <a:rPr lang="en-US" sz="2000" dirty="0" smtClean="0"/>
              <a:t> = </a:t>
            </a:r>
            <a:r>
              <a:rPr lang="en-US" sz="2000" dirty="0" err="1" smtClean="0"/>
              <a:t>w.NUMP</a:t>
            </a:r>
            <a:r>
              <a:rPr lang="en-US" sz="2000" dirty="0" smtClean="0"/>
              <a:t>))))}</a:t>
            </a:r>
            <a:endParaRPr lang="en-US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Exercícios de Cálculo Relacional de </a:t>
            </a:r>
            <a:r>
              <a:rPr lang="pt-BR" dirty="0" err="1" smtClean="0"/>
              <a:t>Tupla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Considere o seguinte esquema:</a:t>
            </a:r>
          </a:p>
          <a:p>
            <a:pPr lvl="1"/>
            <a:r>
              <a:rPr lang="pt-BR" dirty="0" smtClean="0"/>
              <a:t>Empregado (</a:t>
            </a:r>
            <a:r>
              <a:rPr lang="pt-BR" u="sng" dirty="0" smtClean="0"/>
              <a:t>RG</a:t>
            </a:r>
            <a:r>
              <a:rPr lang="pt-BR" dirty="0" smtClean="0"/>
              <a:t>, </a:t>
            </a:r>
            <a:r>
              <a:rPr lang="pt-BR" dirty="0" err="1" smtClean="0"/>
              <a:t>nomeEmpregado</a:t>
            </a:r>
            <a:r>
              <a:rPr lang="pt-BR" dirty="0" smtClean="0"/>
              <a:t>, rua, </a:t>
            </a:r>
            <a:r>
              <a:rPr lang="pt-BR" dirty="0" err="1" smtClean="0"/>
              <a:t>cidadeMora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Trabalha (</a:t>
            </a:r>
            <a:r>
              <a:rPr lang="pt-BR" u="sng" dirty="0" smtClean="0"/>
              <a:t>RG, </a:t>
            </a:r>
            <a:r>
              <a:rPr lang="pt-BR" u="sng" dirty="0" err="1" smtClean="0"/>
              <a:t>codFirma</a:t>
            </a:r>
            <a:r>
              <a:rPr lang="pt-BR" dirty="0" smtClean="0"/>
              <a:t>, salário)</a:t>
            </a:r>
          </a:p>
          <a:p>
            <a:pPr lvl="1"/>
            <a:r>
              <a:rPr lang="pt-BR" dirty="0" smtClean="0"/>
              <a:t>Firma (</a:t>
            </a:r>
            <a:r>
              <a:rPr lang="pt-BR" u="sng" dirty="0" err="1" smtClean="0"/>
              <a:t>codFirma</a:t>
            </a:r>
            <a:r>
              <a:rPr lang="pt-BR" dirty="0" smtClean="0"/>
              <a:t>, </a:t>
            </a:r>
            <a:r>
              <a:rPr lang="pt-BR" dirty="0" err="1" smtClean="0"/>
              <a:t>nomeFirma</a:t>
            </a:r>
            <a:r>
              <a:rPr lang="pt-BR" dirty="0" smtClean="0"/>
              <a:t>, </a:t>
            </a:r>
            <a:r>
              <a:rPr lang="pt-BR" dirty="0" err="1" smtClean="0"/>
              <a:t>cidadeSede</a:t>
            </a:r>
            <a:r>
              <a:rPr lang="pt-BR" dirty="0" smtClean="0"/>
              <a:t>)</a:t>
            </a:r>
          </a:p>
          <a:p>
            <a:r>
              <a:rPr lang="pt-BR" dirty="0" smtClean="0"/>
              <a:t>Escreva as consultas abaixo usando CRT:</a:t>
            </a:r>
          </a:p>
          <a:p>
            <a:pPr marL="880110" lvl="1" indent="-514350">
              <a:buFont typeface="+mj-lt"/>
              <a:buAutoNum type="alphaLcParenR"/>
            </a:pPr>
            <a:r>
              <a:rPr lang="pt-BR" dirty="0" smtClean="0"/>
              <a:t>Informe todos os dados dos funcionários que moram em Indaiatuba</a:t>
            </a:r>
          </a:p>
          <a:p>
            <a:pPr marL="880110" lvl="1" indent="-514350">
              <a:buFont typeface="+mj-lt"/>
              <a:buAutoNum type="alphaLcParenR"/>
            </a:pPr>
            <a:r>
              <a:rPr lang="pt-BR" dirty="0" smtClean="0"/>
              <a:t>Escreva o nome dos empregados que moram na mesma cidade da empresa que trabalham</a:t>
            </a:r>
          </a:p>
          <a:p>
            <a:pPr marL="880110" lvl="1" indent="-514350">
              <a:buFont typeface="+mj-lt"/>
              <a:buAutoNum type="alphaLcParenR"/>
            </a:pPr>
            <a:r>
              <a:rPr lang="pt-BR" dirty="0" smtClean="0"/>
              <a:t>Encontre o RG de todos os empregados que moram em Campinas com salário maior que R$ 1000,00</a:t>
            </a:r>
          </a:p>
          <a:p>
            <a:pPr marL="880110" lvl="1" indent="-514350">
              <a:buFont typeface="+mj-lt"/>
              <a:buAutoNum type="alphaLcParenR"/>
            </a:pPr>
            <a:r>
              <a:rPr lang="pt-BR" dirty="0" smtClean="0"/>
              <a:t>Nome dos empregados que moram em uma cidade diferente daquela em que fica a sede onde trabalham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Cálculo</a:t>
            </a:r>
            <a:r>
              <a:rPr lang="en-US" dirty="0" smtClean="0"/>
              <a:t> </a:t>
            </a:r>
            <a:r>
              <a:rPr lang="en-US" dirty="0" err="1" smtClean="0"/>
              <a:t>Relacional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é uma linguagem de consulta formal. Utilizando-se de uma expressão declarativa pode-se especificar uma consulta.</a:t>
            </a:r>
          </a:p>
          <a:p>
            <a:pPr>
              <a:lnSpc>
                <a:spcPct val="150000"/>
              </a:lnSpc>
            </a:pPr>
            <a:r>
              <a:rPr lang="en-US" dirty="0" err="1" smtClean="0"/>
              <a:t>não</a:t>
            </a:r>
            <a:r>
              <a:rPr lang="en-US" dirty="0" smtClean="0"/>
              <a:t>-procedural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Cálculo Relacional de </a:t>
            </a:r>
            <a:r>
              <a:rPr lang="pt-BR" dirty="0" err="1" smtClean="0"/>
              <a:t>Tuplas</a:t>
            </a:r>
            <a:r>
              <a:rPr lang="pt-BR" dirty="0" smtClean="0"/>
              <a:t> (CRT) e Cálculo Relacional de </a:t>
            </a:r>
            <a:r>
              <a:rPr lang="en-US" dirty="0" err="1" smtClean="0"/>
              <a:t>Domínio</a:t>
            </a:r>
            <a:r>
              <a:rPr lang="en-US" dirty="0" smtClean="0"/>
              <a:t> (CRD).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Cálculo</a:t>
            </a:r>
            <a:r>
              <a:rPr lang="en-US" dirty="0" smtClean="0"/>
              <a:t> </a:t>
            </a:r>
            <a:r>
              <a:rPr lang="en-US" dirty="0" err="1" smtClean="0"/>
              <a:t>Relacional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existem variáveis, constantes, operadores lógicos, de comparação e quantificadores. As expressões de Cálculo são chamadas de fórmulas. </a:t>
            </a:r>
          </a:p>
          <a:p>
            <a:endParaRPr lang="pt-BR" dirty="0" smtClean="0"/>
          </a:p>
          <a:p>
            <a:r>
              <a:rPr lang="pt-BR" dirty="0" smtClean="0"/>
              <a:t>Uma </a:t>
            </a:r>
            <a:r>
              <a:rPr lang="pt-BR" dirty="0" err="1" smtClean="0"/>
              <a:t>tupla</a:t>
            </a:r>
            <a:r>
              <a:rPr lang="pt-BR" dirty="0" smtClean="0"/>
              <a:t> de respostas é essencialmente uma atribuição de constantes às variáveis que levam  a fórmula a um estado verdadeiro.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Em CRT, as variáveis são definidas sobre </a:t>
            </a:r>
            <a:r>
              <a:rPr lang="pt-BR" dirty="0" err="1" smtClean="0"/>
              <a:t>tuplas</a:t>
            </a:r>
            <a:r>
              <a:rPr lang="pt-BR" dirty="0" smtClean="0"/>
              <a:t>. Já em CRD, variáveis são definidas sobre o domínio dos elementos (ou seja, sobre os valores dos campos).</a:t>
            </a:r>
          </a:p>
          <a:p>
            <a:endParaRPr lang="pt-BR" dirty="0" smtClean="0"/>
          </a:p>
          <a:p>
            <a:r>
              <a:rPr lang="pt-BR" dirty="0" smtClean="0"/>
              <a:t>Todas as expressões de consulta descritas em CR possuem equivalentes em Álgebra </a:t>
            </a:r>
            <a:r>
              <a:rPr lang="en-US" dirty="0" err="1" smtClean="0"/>
              <a:t>Relacional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Cálculo</a:t>
            </a:r>
            <a:r>
              <a:rPr lang="en-US" b="1" dirty="0" smtClean="0"/>
              <a:t> </a:t>
            </a:r>
            <a:r>
              <a:rPr lang="en-US" b="1" dirty="0" err="1" smtClean="0"/>
              <a:t>Relacional</a:t>
            </a:r>
            <a:r>
              <a:rPr lang="en-US" b="1" dirty="0" smtClean="0"/>
              <a:t> de </a:t>
            </a:r>
            <a:r>
              <a:rPr lang="en-US" b="1" dirty="0" err="1" smtClean="0"/>
              <a:t>Tuplas</a:t>
            </a:r>
            <a:r>
              <a:rPr lang="en-US" b="1" dirty="0" smtClean="0"/>
              <a:t>(CRT)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É baseado na especificação de um número de variáveis de </a:t>
            </a:r>
            <a:r>
              <a:rPr lang="pt-BR" dirty="0" err="1" smtClean="0"/>
              <a:t>tuplas</a:t>
            </a:r>
            <a:r>
              <a:rPr lang="pt-BR" dirty="0" smtClean="0"/>
              <a:t>. Cada variável </a:t>
            </a:r>
            <a:r>
              <a:rPr lang="pt-BR" dirty="0" err="1" smtClean="0"/>
              <a:t>tupla</a:t>
            </a:r>
            <a:r>
              <a:rPr lang="pt-BR" dirty="0" smtClean="0"/>
              <a:t> pode assumir como seu valor qualquer </a:t>
            </a:r>
            <a:r>
              <a:rPr lang="pt-BR" dirty="0" err="1" smtClean="0"/>
              <a:t>tupla</a:t>
            </a:r>
            <a:r>
              <a:rPr lang="pt-BR" dirty="0" smtClean="0"/>
              <a:t> da relação especificada.</a:t>
            </a:r>
          </a:p>
          <a:p>
            <a:endParaRPr lang="pt-BR" dirty="0" smtClean="0"/>
          </a:p>
          <a:p>
            <a:r>
              <a:rPr lang="en-US" dirty="0" smtClean="0"/>
              <a:t>{</a:t>
            </a:r>
            <a:r>
              <a:rPr lang="en-US" dirty="0" err="1" smtClean="0"/>
              <a:t>variável</a:t>
            </a:r>
            <a:r>
              <a:rPr lang="en-US" dirty="0" smtClean="0"/>
              <a:t> </a:t>
            </a:r>
            <a:r>
              <a:rPr lang="en-US" dirty="0" err="1" smtClean="0"/>
              <a:t>tupla</a:t>
            </a:r>
            <a:r>
              <a:rPr lang="en-US" dirty="0" smtClean="0"/>
              <a:t> | </a:t>
            </a:r>
            <a:r>
              <a:rPr lang="en-US" dirty="0" err="1" smtClean="0"/>
              <a:t>predicado</a:t>
            </a: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fórmulas atômicas de cálculo de predicados: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pt-BR" dirty="0" smtClean="0"/>
              <a:t>1-) Uma fórmula atômica R(ti), onde R é o nome de uma relação e ti é uma variável de </a:t>
            </a:r>
            <a:r>
              <a:rPr lang="pt-BR" dirty="0" err="1" smtClean="0"/>
              <a:t>tupla</a:t>
            </a:r>
            <a:r>
              <a:rPr lang="pt-BR" dirty="0" smtClean="0"/>
              <a:t>. Este átomo identifica a extensão da variável de </a:t>
            </a:r>
            <a:r>
              <a:rPr lang="pt-BR" dirty="0" err="1" smtClean="0"/>
              <a:t>tupla</a:t>
            </a:r>
            <a:r>
              <a:rPr lang="pt-BR" dirty="0" smtClean="0"/>
              <a:t> ti como a relação cujo nome </a:t>
            </a:r>
            <a:r>
              <a:rPr lang="en-US" dirty="0" err="1" smtClean="0"/>
              <a:t>seja</a:t>
            </a:r>
            <a:r>
              <a:rPr lang="en-US" dirty="0" smtClean="0"/>
              <a:t> 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pt-BR" dirty="0" smtClean="0"/>
              <a:t>2-) Uma fórmula atômica ti.A </a:t>
            </a:r>
            <a:r>
              <a:rPr lang="pt-BR" dirty="0" err="1" smtClean="0"/>
              <a:t>op</a:t>
            </a:r>
            <a:r>
              <a:rPr lang="pt-BR" dirty="0" smtClean="0"/>
              <a:t> </a:t>
            </a:r>
            <a:r>
              <a:rPr lang="pt-BR" dirty="0" err="1" smtClean="0"/>
              <a:t>tj</a:t>
            </a:r>
            <a:r>
              <a:rPr lang="pt-BR" dirty="0" smtClean="0"/>
              <a:t>.B, onde </a:t>
            </a:r>
            <a:r>
              <a:rPr lang="pt-BR" dirty="0" err="1" smtClean="0"/>
              <a:t>op</a:t>
            </a:r>
            <a:r>
              <a:rPr lang="pt-BR" dirty="0" smtClean="0"/>
              <a:t> é um dos operadores de comparação no conjunto {=, &gt;, &lt;, ...}, ti e </a:t>
            </a:r>
            <a:r>
              <a:rPr lang="pt-BR" dirty="0" err="1" smtClean="0"/>
              <a:t>tj</a:t>
            </a:r>
            <a:r>
              <a:rPr lang="pt-BR" dirty="0" smtClean="0"/>
              <a:t> são variáveis de </a:t>
            </a:r>
            <a:r>
              <a:rPr lang="pt-BR" dirty="0" err="1" smtClean="0"/>
              <a:t>tuplas</a:t>
            </a:r>
            <a:r>
              <a:rPr lang="pt-BR" dirty="0" smtClean="0"/>
              <a:t>, A é um atributo da relação na qual ti se encontra, B é um atributo da relação na qual </a:t>
            </a:r>
            <a:r>
              <a:rPr lang="pt-BR" dirty="0" err="1" smtClean="0"/>
              <a:t>tj</a:t>
            </a:r>
            <a:r>
              <a:rPr lang="pt-BR" dirty="0" smtClean="0"/>
              <a:t> se encontra.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fórmulas atômicas de cálculo de predicados: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dirty="0" smtClean="0"/>
              <a:t>3-) Um fórmula atômica ti.A </a:t>
            </a:r>
            <a:r>
              <a:rPr lang="pt-BR" dirty="0" err="1" smtClean="0"/>
              <a:t>op</a:t>
            </a:r>
            <a:r>
              <a:rPr lang="pt-BR" dirty="0" smtClean="0"/>
              <a:t> c ou c </a:t>
            </a:r>
            <a:r>
              <a:rPr lang="pt-BR" dirty="0" err="1" smtClean="0"/>
              <a:t>op</a:t>
            </a:r>
            <a:r>
              <a:rPr lang="pt-BR" dirty="0" smtClean="0"/>
              <a:t> </a:t>
            </a:r>
            <a:r>
              <a:rPr lang="pt-BR" dirty="0" err="1" smtClean="0"/>
              <a:t>tj</a:t>
            </a:r>
            <a:r>
              <a:rPr lang="pt-BR" dirty="0" smtClean="0"/>
              <a:t>.B, onde </a:t>
            </a:r>
            <a:r>
              <a:rPr lang="pt-BR" dirty="0" err="1" smtClean="0"/>
              <a:t>op</a:t>
            </a:r>
            <a:r>
              <a:rPr lang="pt-BR" dirty="0" smtClean="0"/>
              <a:t> é um dos operadores de comparação no conjunto {=, &gt;, &lt;, ...}, ti e </a:t>
            </a:r>
            <a:r>
              <a:rPr lang="pt-BR" dirty="0" err="1" smtClean="0"/>
              <a:t>tj</a:t>
            </a:r>
            <a:r>
              <a:rPr lang="pt-BR" dirty="0" smtClean="0"/>
              <a:t> são variáveis de </a:t>
            </a:r>
            <a:r>
              <a:rPr lang="pt-BR" dirty="0" err="1" smtClean="0"/>
              <a:t>tuplas</a:t>
            </a:r>
            <a:r>
              <a:rPr lang="pt-BR" dirty="0" smtClean="0"/>
              <a:t>, A é um atributo da relação na qual ti se encontra, B é um atributo da relação na qual </a:t>
            </a:r>
            <a:r>
              <a:rPr lang="pt-BR" dirty="0" err="1" smtClean="0"/>
              <a:t>tj</a:t>
            </a:r>
            <a:r>
              <a:rPr lang="pt-BR" dirty="0" smtClean="0"/>
              <a:t> se encontra e c é um </a:t>
            </a:r>
            <a:r>
              <a:rPr lang="en-US" dirty="0" smtClean="0"/>
              <a:t>valor </a:t>
            </a:r>
            <a:r>
              <a:rPr lang="en-US" dirty="0" err="1" smtClean="0"/>
              <a:t>constante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Cada uma das fórmulas atômicas anteriormente especificadas tem seu valor verdade avaliado como TRUE ou FALSE para uma combinação específica de </a:t>
            </a:r>
            <a:r>
              <a:rPr lang="pt-BR" dirty="0" err="1" smtClean="0"/>
              <a:t>tuplas</a:t>
            </a:r>
            <a:r>
              <a:rPr lang="pt-BR" dirty="0" smtClean="0"/>
              <a:t>. Para fórmulas do tipo 1, caso a variável de </a:t>
            </a:r>
            <a:r>
              <a:rPr lang="pt-BR" dirty="0" err="1" smtClean="0"/>
              <a:t>tupla</a:t>
            </a:r>
            <a:r>
              <a:rPr lang="pt-BR" dirty="0" smtClean="0"/>
              <a:t> seja atribuída a uma </a:t>
            </a:r>
            <a:r>
              <a:rPr lang="pt-BR" dirty="0" err="1" smtClean="0"/>
              <a:t>tupla</a:t>
            </a:r>
            <a:r>
              <a:rPr lang="pt-BR" dirty="0" smtClean="0"/>
              <a:t> da relação R dada, esta assume valor TRUE; caso contrário, FALSE. </a:t>
            </a:r>
          </a:p>
          <a:p>
            <a:r>
              <a:rPr lang="pt-BR" dirty="0" smtClean="0"/>
              <a:t>Já nas fórmulas do tipo 2 e 3, se as variáveis de </a:t>
            </a:r>
            <a:r>
              <a:rPr lang="pt-BR" dirty="0" err="1" smtClean="0"/>
              <a:t>tupla</a:t>
            </a:r>
            <a:r>
              <a:rPr lang="pt-BR" dirty="0" smtClean="0"/>
              <a:t> forem designadas de forma que os valores dos atributos especificados satisfaçam o predicado, esta assumirá valor verdade TRUE.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Todas as variáveis </a:t>
            </a:r>
            <a:r>
              <a:rPr lang="pt-BR" dirty="0" err="1" smtClean="0"/>
              <a:t>tuplas</a:t>
            </a:r>
            <a:r>
              <a:rPr lang="pt-BR" dirty="0" smtClean="0"/>
              <a:t> abordadas até então são consideradas variáveis livres1, uma vez que estas não aparecem quantificadas. Contudo, além das definições acima, quantificadores (universal (∀) ou existencial (∃)) podem aparecer nas fórmulas.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138</TotalTime>
  <Words>1069</Words>
  <Application>Microsoft Office PowerPoint</Application>
  <PresentationFormat>Apresentação na tela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Mediano</vt:lpstr>
      <vt:lpstr>Cálculo relacional</vt:lpstr>
      <vt:lpstr>Cálculo Relacional</vt:lpstr>
      <vt:lpstr>Cálculo Relacional</vt:lpstr>
      <vt:lpstr>Slide 4</vt:lpstr>
      <vt:lpstr>Cálculo Relacional de Tuplas(CRT)</vt:lpstr>
      <vt:lpstr>fórmulas atômicas de cálculo de predicados:</vt:lpstr>
      <vt:lpstr>fórmulas atômicas de cálculo de predicados:</vt:lpstr>
      <vt:lpstr>Slide 8</vt:lpstr>
      <vt:lpstr>Slide 9</vt:lpstr>
      <vt:lpstr>Slide 10</vt:lpstr>
      <vt:lpstr>Slide 11</vt:lpstr>
      <vt:lpstr>exemplos de consultas em CRT:</vt:lpstr>
      <vt:lpstr>exemplos de consultas em CRT:</vt:lpstr>
      <vt:lpstr>Exercícios de Cálculo Relacional de Tupla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Cálculo relacional</dc:title>
  <dc:creator>lilian</dc:creator>
  <cp:lastModifiedBy>calouros</cp:lastModifiedBy>
  <cp:revision>12</cp:revision>
  <dcterms:created xsi:type="dcterms:W3CDTF">2012-02-23T08:55:59Z</dcterms:created>
  <dcterms:modified xsi:type="dcterms:W3CDTF">2013-03-20T16:22:49Z</dcterms:modified>
</cp:coreProperties>
</file>